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16" r:id="rId1"/>
  </p:sldMasterIdLst>
  <p:notesMasterIdLst>
    <p:notesMasterId r:id="rId13"/>
  </p:notesMasterIdLst>
  <p:sldIdLst>
    <p:sldId id="278" r:id="rId2"/>
    <p:sldId id="309" r:id="rId3"/>
    <p:sldId id="282" r:id="rId4"/>
    <p:sldId id="298" r:id="rId5"/>
    <p:sldId id="300" r:id="rId6"/>
    <p:sldId id="279" r:id="rId7"/>
    <p:sldId id="288" r:id="rId8"/>
    <p:sldId id="310" r:id="rId9"/>
    <p:sldId id="308" r:id="rId10"/>
    <p:sldId id="289" r:id="rId11"/>
    <p:sldId id="273" r:id="rId12"/>
  </p:sldIdLst>
  <p:sldSz cx="9144000" cy="6858000" type="screen4x3"/>
  <p:notesSz cx="6735763" cy="986631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66"/>
    <a:srgbClr val="000099"/>
    <a:srgbClr val="003399"/>
    <a:srgbClr val="006699"/>
    <a:srgbClr val="0000FF"/>
    <a:srgbClr val="008080"/>
    <a:srgbClr val="66FFFF"/>
    <a:srgbClr val="9CFAF6"/>
    <a:srgbClr val="CCFFFF"/>
    <a:srgbClr val="00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15620"/>
    <p:restoredTop sz="80343" autoAdjust="0"/>
  </p:normalViewPr>
  <p:slideViewPr>
    <p:cSldViewPr>
      <p:cViewPr>
        <p:scale>
          <a:sx n="99" d="100"/>
          <a:sy n="99" d="100"/>
        </p:scale>
        <p:origin x="-1974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8831" cy="49331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5373" y="0"/>
            <a:ext cx="2918831" cy="49331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7B6E4F-6CFF-4908-ACD5-E5A87962C244}" type="datetimeFigureOut">
              <a:rPr lang="ru-RU" smtClean="0"/>
              <a:pPr/>
              <a:t>15.03.2018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01700" y="739775"/>
            <a:ext cx="4932363" cy="37004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3577" y="4686499"/>
            <a:ext cx="5388610" cy="443984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371285"/>
            <a:ext cx="2918831" cy="49331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5373" y="9371285"/>
            <a:ext cx="2918831" cy="49331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489F413-0030-421B-B52E-5AEA6CB874C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47828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3039F7-13BC-4C1B-94E7-79615E14FB85}" type="slidenum">
              <a:rPr lang="ru-RU" smtClean="0"/>
              <a:pPr/>
              <a:t>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120507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89F413-0030-421B-B52E-5AEA6CB874C4}" type="slidenum">
              <a:rPr lang="ru-RU" smtClean="0"/>
              <a:pPr/>
              <a:t>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6268545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89F413-0030-421B-B52E-5AEA6CB874C4}" type="slidenum">
              <a:rPr lang="ru-RU" smtClean="0"/>
              <a:pPr/>
              <a:t>3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906109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89F413-0030-421B-B52E-5AEA6CB874C4}" type="slidenum">
              <a:rPr lang="ru-RU" smtClean="0"/>
              <a:pPr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9385734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89F413-0030-421B-B52E-5AEA6CB874C4}" type="slidenum">
              <a:rPr lang="ru-RU" smtClean="0"/>
              <a:pPr/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89F413-0030-421B-B52E-5AEA6CB874C4}" type="slidenum">
              <a:rPr lang="ru-RU" smtClean="0"/>
              <a:pPr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3863098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 lnSpcReduction="10000"/>
          </a:bodyPr>
          <a:lstStyle/>
          <a:p>
            <a:endParaRPr lang="ru-RU" sz="14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89F413-0030-421B-B52E-5AEA6CB874C4}" type="slidenum">
              <a:rPr lang="ru-RU" smtClean="0"/>
              <a:pPr/>
              <a:t>11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3A17EA-A382-4CC1-B73D-8781F475E79C}" type="datetimeFigureOut">
              <a:rPr lang="ru-RU" smtClean="0"/>
              <a:pPr/>
              <a:t>15.03.2018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Овал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A2FFFC7E-5CED-4ED8-BB06-D35CA25EFA0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3A17EA-A382-4CC1-B73D-8781F475E79C}" type="datetimeFigureOut">
              <a:rPr lang="ru-RU" smtClean="0"/>
              <a:pPr/>
              <a:t>15.03.2018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FFFC7E-5CED-4ED8-BB06-D35CA25EFA0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Овал 14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fld id="{A2FFFC7E-5CED-4ED8-BB06-D35CA25EFA0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3A17EA-A382-4CC1-B73D-8781F475E79C}" type="datetimeFigureOut">
              <a:rPr lang="ru-RU" smtClean="0"/>
              <a:pPr/>
              <a:t>15.03.2018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3A17EA-A382-4CC1-B73D-8781F475E79C}" type="datetimeFigureOut">
              <a:rPr lang="ru-RU" smtClean="0"/>
              <a:pPr/>
              <a:t>15.03.2018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fld id="{A2FFFC7E-5CED-4ED8-BB06-D35CA25EFA0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Объект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Прямоугольник 13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3A17EA-A382-4CC1-B73D-8781F475E79C}" type="datetimeFigureOut">
              <a:rPr lang="ru-RU" smtClean="0"/>
              <a:pPr/>
              <a:t>15.03.2018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Овал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Овал 10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A2FFFC7E-5CED-4ED8-BB06-D35CA25EFA0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fld id="{BF3A17EA-A382-4CC1-B73D-8781F475E79C}" type="datetimeFigureOut">
              <a:rPr lang="ru-RU" smtClean="0"/>
              <a:pPr/>
              <a:t>15.03.2018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FFFC7E-5CED-4ED8-BB06-D35CA25EFA0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Объект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Объект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Прямоугольник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1" name="Прямоугольник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2" name="Прямоугольник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3A17EA-A382-4CC1-B73D-8781F475E79C}" type="datetimeFigureOut">
              <a:rPr lang="ru-RU" smtClean="0"/>
              <a:pPr/>
              <a:t>15.03.2018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endParaRPr lang="ru-RU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Объект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6" name="Объект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Овал 24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Овал 26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fld id="{A2FFFC7E-5CED-4ED8-BB06-D35CA25EFA0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Заголовок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3A17EA-A382-4CC1-B73D-8781F475E79C}" type="datetimeFigureOut">
              <a:rPr lang="ru-RU" smtClean="0"/>
              <a:pPr/>
              <a:t>15.03.2018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fld id="{A2FFFC7E-5CED-4ED8-BB06-D35CA25EFA0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3A17EA-A382-4CC1-B73D-8781F475E79C}" type="datetimeFigureOut">
              <a:rPr lang="ru-RU" smtClean="0"/>
              <a:pPr/>
              <a:t>15.03.2018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A2FFFC7E-5CED-4ED8-BB06-D35CA25EFA0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Прямоугольник 18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3" name="Прямоугольник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Объект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Овал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Овал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A2FFFC7E-5CED-4ED8-BB06-D35CA25EFA0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Прямоугольник 20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3A17EA-A382-4CC1-B73D-8781F475E79C}" type="datetimeFigureOut">
              <a:rPr lang="ru-RU" smtClean="0"/>
              <a:pPr/>
              <a:t>15.03.2018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Прямая соединительная линия 20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Прямоугольник 19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Овал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fld id="{A2FFFC7E-5CED-4ED8-BB06-D35CA25EFA0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2" name="Прямоугольник 21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fld id="{BF3A17EA-A382-4CC1-B73D-8781F475E79C}" type="datetimeFigureOut">
              <a:rPr lang="ru-RU" smtClean="0"/>
              <a:pPr/>
              <a:t>15.03.2018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fld id="{BF3A17EA-A382-4CC1-B73D-8781F475E79C}" type="datetimeFigureOut">
              <a:rPr lang="ru-RU" smtClean="0"/>
              <a:pPr/>
              <a:t>15.03.2018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Овал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A2FFFC7E-5CED-4ED8-BB06-D35CA25EFA0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17" r:id="rId1"/>
    <p:sldLayoutId id="2147483818" r:id="rId2"/>
    <p:sldLayoutId id="2147483819" r:id="rId3"/>
    <p:sldLayoutId id="2147483820" r:id="rId4"/>
    <p:sldLayoutId id="2147483821" r:id="rId5"/>
    <p:sldLayoutId id="2147483822" r:id="rId6"/>
    <p:sldLayoutId id="2147483823" r:id="rId7"/>
    <p:sldLayoutId id="2147483824" r:id="rId8"/>
    <p:sldLayoutId id="2147483825" r:id="rId9"/>
    <p:sldLayoutId id="2147483826" r:id="rId10"/>
    <p:sldLayoutId id="2147483827" r:id="rId11"/>
  </p:sldLayoutIdLst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2409" name="Rectangle 41"/>
          <p:cNvSpPr>
            <a:spLocks noGrp="1" noChangeArrowheads="1"/>
          </p:cNvSpPr>
          <p:nvPr>
            <p:ph type="ctrTitle"/>
          </p:nvPr>
        </p:nvSpPr>
        <p:spPr>
          <a:xfrm>
            <a:off x="0" y="1564344"/>
            <a:ext cx="9144000" cy="4528952"/>
          </a:xfrm>
          <a:ln>
            <a:solidFill>
              <a:schemeClr val="accent1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ru-RU" sz="28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ОПЛАТА ТРУДА</a:t>
            </a:r>
            <a:br>
              <a:rPr lang="ru-RU" sz="28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МЕДИЦИНСКИХ </a:t>
            </a:r>
            <a:br>
              <a:rPr lang="ru-RU" sz="28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РАБОТНИКОВ</a:t>
            </a:r>
            <a:br>
              <a:rPr lang="ru-RU" sz="28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В НОВЫХ УСЛОВИЯХ</a:t>
            </a:r>
            <a:br>
              <a:rPr lang="ru-RU" sz="28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800" b="1" dirty="0">
              <a:solidFill>
                <a:srgbClr val="00006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0" y="517538"/>
            <a:ext cx="9144000" cy="1015663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ctr"/>
            <a:endParaRPr lang="ru-RU" sz="2000" i="1" dirty="0" smtClean="0">
              <a:solidFill>
                <a:schemeClr val="tx2">
                  <a:lumMod val="75000"/>
                </a:schemeClr>
              </a:solidFill>
            </a:endParaRPr>
          </a:p>
          <a:p>
            <a:pPr algn="ctr"/>
            <a:r>
              <a:rPr lang="ru-RU" sz="2000" b="1" dirty="0" smtClean="0">
                <a:solidFill>
                  <a:srgbClr val="000066"/>
                </a:solidFill>
              </a:rPr>
              <a:t>Министерство здравоохранения Республики Саха (Якутия)</a:t>
            </a:r>
          </a:p>
          <a:p>
            <a:pPr algn="ctr"/>
            <a:endParaRPr lang="ru-RU" sz="2000" b="1" dirty="0" smtClean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572000" y="5085184"/>
            <a:ext cx="4572000" cy="677108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/>
            <a:r>
              <a:rPr lang="ru-RU" sz="2000" dirty="0" smtClean="0"/>
              <a:t> 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09023240"/>
              </p:ext>
            </p:extLst>
          </p:nvPr>
        </p:nvGraphicFramePr>
        <p:xfrm>
          <a:off x="0" y="0"/>
          <a:ext cx="9144000" cy="4766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144000"/>
              </a:tblGrid>
              <a:tr h="476672">
                <a:tc>
                  <a:txBody>
                    <a:bodyPr/>
                    <a:lstStyle/>
                    <a:p>
                      <a:pPr algn="ctr"/>
                      <a:endParaRPr lang="ru-RU" sz="1600" dirty="0">
                        <a:solidFill>
                          <a:schemeClr val="accent1">
                            <a:lumMod val="75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74573351"/>
              </p:ext>
            </p:extLst>
          </p:nvPr>
        </p:nvGraphicFramePr>
        <p:xfrm>
          <a:off x="0" y="6030046"/>
          <a:ext cx="8964489" cy="84239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964489"/>
              </a:tblGrid>
              <a:tr h="842392">
                <a:tc>
                  <a:txBody>
                    <a:bodyPr/>
                    <a:lstStyle/>
                    <a:p>
                      <a:pPr algn="ctr"/>
                      <a:endParaRPr lang="ru-RU" sz="1600" dirty="0" smtClean="0">
                        <a:solidFill>
                          <a:schemeClr val="accent1">
                            <a:lumMod val="75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sz="1600" dirty="0" smtClean="0">
                          <a:solidFill>
                            <a:srgbClr val="000066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г. Якутск 2018 год</a:t>
                      </a:r>
                      <a:endParaRPr lang="ru-RU" sz="1600" dirty="0">
                        <a:solidFill>
                          <a:srgbClr val="000066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bg2">
                        <a:lumMod val="9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471418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476672"/>
            <a:ext cx="8512624" cy="510880"/>
          </a:xfrm>
        </p:spPr>
        <p:txBody>
          <a:bodyPr>
            <a:noAutofit/>
          </a:bodyPr>
          <a:lstStyle/>
          <a:p>
            <a:pPr algn="ctr"/>
            <a:r>
              <a:rPr lang="ru-RU" sz="3200" b="1" dirty="0" smtClean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Ожидаемый результат</a:t>
            </a:r>
            <a:endParaRPr lang="ru-RU" sz="3200" b="1" dirty="0">
              <a:solidFill>
                <a:srgbClr val="00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endParaRPr lang="ru-RU" dirty="0" smtClean="0">
              <a:solidFill>
                <a:srgbClr val="00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ru-RU" dirty="0">
              <a:solidFill>
                <a:srgbClr val="00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dirty="0" smtClean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Разработка методики </a:t>
            </a:r>
            <a:r>
              <a:rPr lang="ru-RU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  <a:r>
              <a:rPr lang="ru-RU" dirty="0" smtClean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ифференцирования системы оплаты труда, обеспечивающий размер заработной платы, в зависимости от сложности, уровня, качества оказания медицинской помощи.</a:t>
            </a:r>
          </a:p>
        </p:txBody>
      </p:sp>
    </p:spTree>
    <p:extLst>
      <p:ext uri="{BB962C8B-B14F-4D97-AF65-F5344CB8AC3E}">
        <p14:creationId xmlns:p14="http://schemas.microsoft.com/office/powerpoint/2010/main" val="15834761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67544" y="1916832"/>
            <a:ext cx="8276456" cy="144016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ctr"/>
            <a:r>
              <a:rPr lang="ru-RU" sz="3200" b="1" i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СПАСИБО ЗА ВНИМАНИЕ!</a:t>
            </a:r>
            <a:br>
              <a:rPr lang="ru-RU" sz="3200" b="1" i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3200" b="1" i="1" dirty="0">
              <a:solidFill>
                <a:srgbClr val="000066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8513" name="Rectangle 1"/>
          <p:cNvSpPr>
            <a:spLocks noChangeArrowheads="1"/>
          </p:cNvSpPr>
          <p:nvPr/>
        </p:nvSpPr>
        <p:spPr bwMode="auto">
          <a:xfrm>
            <a:off x="4252040" y="43934"/>
            <a:ext cx="639919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23528" y="1556792"/>
            <a:ext cx="8424936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rgbClr val="7030A0"/>
                </a:solidFill>
              </a:rPr>
              <a:t>«</a:t>
            </a:r>
            <a:r>
              <a:rPr lang="ru-RU" i="1" dirty="0" smtClean="0">
                <a:solidFill>
                  <a:srgbClr val="7030A0"/>
                </a:solidFill>
              </a:rPr>
              <a:t>Врачи должны получать </a:t>
            </a:r>
            <a:r>
              <a:rPr lang="ru-RU" b="1" i="1" u="sng" dirty="0" smtClean="0">
                <a:solidFill>
                  <a:srgbClr val="7030A0"/>
                </a:solidFill>
              </a:rPr>
              <a:t>достойную </a:t>
            </a:r>
            <a:r>
              <a:rPr lang="ru-RU" dirty="0" smtClean="0">
                <a:solidFill>
                  <a:srgbClr val="7030A0"/>
                </a:solidFill>
              </a:rPr>
              <a:t> зарплату. Нельзя отступать от рубежей, достигнутых в рамках реализации </a:t>
            </a:r>
            <a:r>
              <a:rPr lang="ru-RU" b="1" i="1" u="sng" dirty="0" smtClean="0">
                <a:solidFill>
                  <a:srgbClr val="7030A0"/>
                </a:solidFill>
              </a:rPr>
              <a:t>майских указов 2012 года.</a:t>
            </a:r>
            <a:r>
              <a:rPr lang="ru-RU" i="1" dirty="0" smtClean="0">
                <a:solidFill>
                  <a:srgbClr val="7030A0"/>
                </a:solidFill>
              </a:rPr>
              <a:t>»</a:t>
            </a:r>
          </a:p>
          <a:p>
            <a:endParaRPr lang="ru-RU" i="1" dirty="0"/>
          </a:p>
          <a:p>
            <a:pPr algn="r"/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«Обращаю внимание – труд врача, фельдшера, медицинской сестры, также как и труд учителя, воспитателя, работника культуры, играет важнейшую роль для общества, для всей страны. На этих людях держится очень многое. Размер зарплат в бюджетной сфере должен расти и дальше» </a:t>
            </a:r>
          </a:p>
          <a:p>
            <a:pPr algn="r"/>
            <a:endParaRPr lang="ru-RU" i="1" dirty="0">
              <a:solidFill>
                <a:schemeClr val="accent1">
                  <a:lumMod val="75000"/>
                </a:schemeClr>
              </a:solidFill>
            </a:endParaRPr>
          </a:p>
          <a:p>
            <a:pPr algn="r"/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Из послания  Президента РФ Владимира Путина Федеральному собранию, </a:t>
            </a:r>
            <a:r>
              <a:rPr lang="ru-RU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Москва 2018 </a:t>
            </a:r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год. </a:t>
            </a:r>
            <a:endParaRPr lang="ru-RU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496411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6"/>
          <p:cNvSpPr txBox="1"/>
          <p:nvPr/>
        </p:nvSpPr>
        <p:spPr>
          <a:xfrm>
            <a:off x="3563888" y="3609019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539552" y="1700808"/>
            <a:ext cx="7920880" cy="3960440"/>
          </a:xfrm>
          <a:solidFill>
            <a:schemeClr val="bg2"/>
          </a:solidFill>
          <a:ln>
            <a:solidFill>
              <a:schemeClr val="accent1"/>
            </a:soli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>
            <a:normAutofit fontScale="92500" lnSpcReduction="10000"/>
          </a:bodyPr>
          <a:lstStyle/>
          <a:p>
            <a:endParaRPr lang="ru-RU" b="1" dirty="0" smtClean="0"/>
          </a:p>
          <a:p>
            <a:pPr marL="0" indent="0" algn="ctr">
              <a:buNone/>
            </a:pPr>
            <a:r>
              <a:rPr lang="ru-RU" sz="4000" b="1" dirty="0" smtClean="0">
                <a:solidFill>
                  <a:srgbClr val="000066"/>
                </a:solidFill>
              </a:rPr>
              <a:t>Стратегическое планирование оплаты труда в здравоохранении осуществляется на основании Плана мероприятий </a:t>
            </a:r>
          </a:p>
          <a:p>
            <a:pPr marL="0" indent="0" algn="ctr">
              <a:buNone/>
            </a:pPr>
            <a:r>
              <a:rPr lang="ru-RU" sz="4000" b="1" dirty="0" smtClean="0">
                <a:solidFill>
                  <a:srgbClr val="000066"/>
                </a:solidFill>
              </a:rPr>
              <a:t>«Дорожная карта».</a:t>
            </a:r>
          </a:p>
          <a:p>
            <a:pPr marL="0" indent="0" algn="ctr">
              <a:buNone/>
            </a:pPr>
            <a:endParaRPr lang="ru-RU" sz="4400" b="1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315115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340768"/>
            <a:ext cx="8511480" cy="5184576"/>
          </a:xfrm>
        </p:spPr>
        <p:txBody>
          <a:bodyPr>
            <a:noAutofit/>
          </a:bodyPr>
          <a:lstStyle/>
          <a:p>
            <a:pPr algn="ctr"/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dirty="0"/>
              <a:t/>
            </a:r>
            <a:br>
              <a:rPr lang="ru-RU" sz="3200" dirty="0"/>
            </a:b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b="1" dirty="0">
                <a:solidFill>
                  <a:srgbClr val="006699"/>
                </a:solidFill>
              </a:rPr>
              <a:t/>
            </a:r>
            <a:br>
              <a:rPr lang="ru-RU" sz="3200" b="1" dirty="0">
                <a:solidFill>
                  <a:srgbClr val="006699"/>
                </a:solidFill>
              </a:rPr>
            </a:br>
            <a:r>
              <a:rPr lang="ru-RU" sz="3200" b="1" dirty="0" smtClean="0">
                <a:solidFill>
                  <a:srgbClr val="006699"/>
                </a:solidFill>
              </a:rPr>
              <a:t/>
            </a:r>
            <a:br>
              <a:rPr lang="ru-RU" sz="3200" b="1" dirty="0" smtClean="0">
                <a:solidFill>
                  <a:srgbClr val="006699"/>
                </a:solidFill>
              </a:rPr>
            </a:br>
            <a:r>
              <a:rPr lang="ru-RU" sz="3200" b="1" dirty="0">
                <a:solidFill>
                  <a:srgbClr val="006699"/>
                </a:solidFill>
              </a:rPr>
              <a:t/>
            </a:r>
            <a:br>
              <a:rPr lang="ru-RU" sz="3200" b="1" dirty="0">
                <a:solidFill>
                  <a:srgbClr val="006699"/>
                </a:solidFill>
              </a:rPr>
            </a:br>
            <a:r>
              <a:rPr lang="ru-RU" sz="3200" b="1" dirty="0" smtClean="0">
                <a:solidFill>
                  <a:srgbClr val="006699"/>
                </a:solidFill>
              </a:rPr>
              <a:t/>
            </a:r>
            <a:br>
              <a:rPr lang="ru-RU" sz="3200" b="1" dirty="0" smtClean="0">
                <a:solidFill>
                  <a:srgbClr val="006699"/>
                </a:solidFill>
              </a:rPr>
            </a:br>
            <a:r>
              <a:rPr lang="ru-RU" sz="3200" b="1" dirty="0">
                <a:solidFill>
                  <a:srgbClr val="006699"/>
                </a:solidFill>
              </a:rPr>
              <a:t/>
            </a:r>
            <a:br>
              <a:rPr lang="ru-RU" sz="3200" b="1" dirty="0">
                <a:solidFill>
                  <a:srgbClr val="006699"/>
                </a:solidFill>
              </a:rPr>
            </a:br>
            <a:r>
              <a:rPr lang="ru-RU" sz="3200" b="1" dirty="0" smtClean="0">
                <a:solidFill>
                  <a:srgbClr val="006699"/>
                </a:solidFill>
              </a:rPr>
              <a:t/>
            </a:r>
            <a:br>
              <a:rPr lang="ru-RU" sz="3200" b="1" dirty="0" smtClean="0">
                <a:solidFill>
                  <a:srgbClr val="006699"/>
                </a:solidFill>
              </a:rPr>
            </a:br>
            <a:r>
              <a:rPr lang="ru-RU" sz="3200" b="1" dirty="0" smtClean="0">
                <a:solidFill>
                  <a:srgbClr val="006699"/>
                </a:solidFill>
              </a:rPr>
              <a:t/>
            </a:r>
            <a:br>
              <a:rPr lang="ru-RU" sz="3200" b="1" dirty="0" smtClean="0">
                <a:solidFill>
                  <a:srgbClr val="006699"/>
                </a:solidFill>
              </a:rPr>
            </a:br>
            <a:r>
              <a:rPr lang="ru-RU" sz="3200" b="1" dirty="0" smtClean="0">
                <a:solidFill>
                  <a:srgbClr val="006699"/>
                </a:solidFill>
              </a:rPr>
              <a:t/>
            </a:r>
            <a:br>
              <a:rPr lang="ru-RU" sz="3200" b="1" dirty="0" smtClean="0">
                <a:solidFill>
                  <a:srgbClr val="006699"/>
                </a:solidFill>
              </a:rPr>
            </a:br>
            <a:endParaRPr lang="ru-RU" sz="2400" dirty="0">
              <a:solidFill>
                <a:srgbClr val="0066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6952358"/>
              </p:ext>
            </p:extLst>
          </p:nvPr>
        </p:nvGraphicFramePr>
        <p:xfrm>
          <a:off x="251520" y="1483755"/>
          <a:ext cx="8712968" cy="4568005"/>
        </p:xfrm>
        <a:graphic>
          <a:graphicData uri="http://schemas.openxmlformats.org/drawingml/2006/table">
            <a:tbl>
              <a:tblPr/>
              <a:tblGrid>
                <a:gridCol w="1642609"/>
                <a:gridCol w="735901"/>
                <a:gridCol w="928431"/>
                <a:gridCol w="928431"/>
                <a:gridCol w="928431"/>
                <a:gridCol w="928431"/>
                <a:gridCol w="785595"/>
                <a:gridCol w="871968"/>
                <a:gridCol w="963171"/>
              </a:tblGrid>
              <a:tr h="591281"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ru-RU" sz="1600" b="1" i="0" u="none" strike="noStrike" dirty="0">
                          <a:solidFill>
                            <a:srgbClr val="000066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ru-RU" sz="1600" b="1" i="0" u="none" strike="noStrike">
                          <a:solidFill>
                            <a:srgbClr val="000066"/>
                          </a:solidFill>
                          <a:effectLst/>
                          <a:latin typeface="Times New Roman"/>
                        </a:rPr>
                        <a:t>Ед. изм.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ru-RU" sz="1600" b="1" i="0" u="none" strike="noStrike">
                          <a:solidFill>
                            <a:srgbClr val="000066"/>
                          </a:solidFill>
                          <a:effectLst/>
                          <a:latin typeface="Times New Roman"/>
                        </a:rPr>
                        <a:t>2013 г.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ru-RU" sz="1600" b="1" i="0" u="none" strike="noStrike">
                          <a:solidFill>
                            <a:srgbClr val="000066"/>
                          </a:solidFill>
                          <a:effectLst/>
                          <a:latin typeface="Times New Roman"/>
                        </a:rPr>
                        <a:t>2014 г.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ru-RU" sz="1600" b="1" i="0" u="none" strike="noStrike">
                          <a:solidFill>
                            <a:srgbClr val="000066"/>
                          </a:solidFill>
                          <a:effectLst/>
                          <a:latin typeface="Times New Roman"/>
                        </a:rPr>
                        <a:t>2015г.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ru-RU" sz="1600" b="1" i="0" u="none" strike="noStrike">
                          <a:solidFill>
                            <a:srgbClr val="000066"/>
                          </a:solidFill>
                          <a:effectLst/>
                          <a:latin typeface="Times New Roman"/>
                        </a:rPr>
                        <a:t>2016г.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ru-RU" sz="1600" b="1" i="0" u="none" strike="noStrike">
                          <a:solidFill>
                            <a:srgbClr val="000066"/>
                          </a:solidFill>
                          <a:effectLst/>
                          <a:latin typeface="Times New Roman"/>
                        </a:rPr>
                        <a:t>2017 г.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ru-RU" sz="1600" b="1" i="0" u="none" strike="noStrike">
                          <a:solidFill>
                            <a:srgbClr val="000066"/>
                          </a:solidFill>
                          <a:effectLst/>
                          <a:latin typeface="Times New Roman"/>
                        </a:rPr>
                        <a:t>2018 г.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</a:tr>
              <a:tr h="28564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1" i="0" u="none" strike="noStrike">
                          <a:solidFill>
                            <a:srgbClr val="000066"/>
                          </a:solidFill>
                          <a:effectLst/>
                          <a:latin typeface="Times New Roman"/>
                        </a:rPr>
                        <a:t>с 01.01.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1" i="0" u="none" strike="noStrike">
                          <a:solidFill>
                            <a:srgbClr val="000066"/>
                          </a:solidFill>
                          <a:effectLst/>
                          <a:latin typeface="Times New Roman"/>
                        </a:rPr>
                        <a:t>с 01.10.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911847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1" i="0" u="none" strike="noStrike">
                          <a:solidFill>
                            <a:srgbClr val="000066"/>
                          </a:solidFill>
                          <a:effectLst/>
                          <a:latin typeface="Times New Roman"/>
                        </a:rPr>
                        <a:t>Средний доход от трудовой деятельности по РС(Я)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1" i="0" u="none" strike="noStrike">
                          <a:solidFill>
                            <a:srgbClr val="000066"/>
                          </a:solidFill>
                          <a:effectLst/>
                          <a:latin typeface="Times New Roman"/>
                        </a:rPr>
                        <a:t>руб.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1" i="0" u="none" strike="noStrike">
                          <a:solidFill>
                            <a:srgbClr val="000066"/>
                          </a:solidFill>
                          <a:effectLst/>
                          <a:latin typeface="Times New Roman"/>
                        </a:rPr>
                        <a:t>46542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1" i="0" u="none" strike="noStrike">
                          <a:solidFill>
                            <a:srgbClr val="000066"/>
                          </a:solidFill>
                          <a:effectLst/>
                          <a:latin typeface="Times New Roman"/>
                        </a:rPr>
                        <a:t>50715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1" i="0" u="none" strike="noStrike">
                          <a:solidFill>
                            <a:srgbClr val="000066"/>
                          </a:solidFill>
                          <a:effectLst/>
                          <a:latin typeface="Times New Roman"/>
                        </a:rPr>
                        <a:t>48 955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1" i="0" u="none" strike="noStrike">
                          <a:solidFill>
                            <a:srgbClr val="000066"/>
                          </a:solidFill>
                          <a:effectLst/>
                          <a:latin typeface="Times New Roman"/>
                        </a:rPr>
                        <a:t>53 031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1" i="0" u="none" strike="noStrike">
                          <a:solidFill>
                            <a:srgbClr val="000066"/>
                          </a:solidFill>
                          <a:effectLst/>
                          <a:latin typeface="Times New Roman"/>
                        </a:rPr>
                        <a:t>54 253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1" i="0" u="none" strike="noStrike">
                          <a:solidFill>
                            <a:srgbClr val="000066"/>
                          </a:solidFill>
                          <a:effectLst/>
                          <a:latin typeface="Times New Roman"/>
                        </a:rPr>
                        <a:t>55 990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1" i="0" u="none" strike="noStrike">
                          <a:solidFill>
                            <a:srgbClr val="000066"/>
                          </a:solidFill>
                          <a:effectLst/>
                          <a:latin typeface="Times New Roman"/>
                        </a:rPr>
                        <a:t>59 844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</a:tr>
              <a:tr h="285648">
                <a:tc rowSpan="3">
                  <a:txBody>
                    <a:bodyPr/>
                    <a:lstStyle/>
                    <a:p>
                      <a:pPr algn="ctr" rtl="0" fontAlgn="ctr"/>
                      <a:r>
                        <a:rPr lang="ru-RU" sz="1600" b="1" i="0" u="none" strike="noStrike">
                          <a:solidFill>
                            <a:srgbClr val="000066"/>
                          </a:solidFill>
                          <a:effectLst/>
                          <a:latin typeface="Times New Roman"/>
                        </a:rPr>
                        <a:t>Врачи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1" i="0" u="none" strike="noStrike">
                          <a:solidFill>
                            <a:srgbClr val="000066"/>
                          </a:solidFill>
                          <a:effectLst/>
                          <a:latin typeface="Times New Roman"/>
                        </a:rPr>
                        <a:t>План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0" i="0" u="none" strike="noStrike">
                          <a:solidFill>
                            <a:srgbClr val="000066"/>
                          </a:solidFill>
                          <a:effectLst/>
                          <a:latin typeface="Times New Roman"/>
                        </a:rPr>
                        <a:t>123%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0" i="0" u="none" strike="noStrike">
                          <a:solidFill>
                            <a:srgbClr val="000066"/>
                          </a:solidFill>
                          <a:effectLst/>
                          <a:latin typeface="Times New Roman"/>
                        </a:rPr>
                        <a:t>128%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0" i="0" u="none" strike="noStrike">
                          <a:solidFill>
                            <a:srgbClr val="000066"/>
                          </a:solidFill>
                          <a:effectLst/>
                          <a:latin typeface="Times New Roman"/>
                        </a:rPr>
                        <a:t>137%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0" i="0" u="none" strike="noStrike">
                          <a:solidFill>
                            <a:srgbClr val="000066"/>
                          </a:solidFill>
                          <a:effectLst/>
                          <a:latin typeface="Times New Roman"/>
                        </a:rPr>
                        <a:t>143%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0" i="0" u="none" strike="noStrike">
                          <a:solidFill>
                            <a:srgbClr val="000066"/>
                          </a:solidFill>
                          <a:effectLst/>
                          <a:latin typeface="Times New Roman"/>
                        </a:rPr>
                        <a:t>151%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0" i="0" u="none" strike="noStrike">
                          <a:solidFill>
                            <a:srgbClr val="000066"/>
                          </a:solidFill>
                          <a:effectLst/>
                          <a:latin typeface="Times New Roman"/>
                        </a:rPr>
                        <a:t>180%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0" i="0" u="none" strike="noStrike">
                          <a:solidFill>
                            <a:srgbClr val="000066"/>
                          </a:solidFill>
                          <a:effectLst/>
                          <a:latin typeface="Times New Roman"/>
                        </a:rPr>
                        <a:t>200%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</a:tr>
              <a:tr h="28564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1" i="0" u="none" strike="noStrike">
                          <a:solidFill>
                            <a:srgbClr val="000066"/>
                          </a:solidFill>
                          <a:effectLst/>
                          <a:latin typeface="Times New Roman"/>
                        </a:rPr>
                        <a:t>Факт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0" i="0" u="none" strike="noStrike">
                          <a:solidFill>
                            <a:srgbClr val="000066"/>
                          </a:solidFill>
                          <a:effectLst/>
                          <a:latin typeface="Times New Roman"/>
                        </a:rPr>
                        <a:t>126,8 %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0" i="0" u="none" strike="noStrike">
                          <a:solidFill>
                            <a:srgbClr val="000066"/>
                          </a:solidFill>
                          <a:effectLst/>
                          <a:latin typeface="Times New Roman"/>
                        </a:rPr>
                        <a:t>139,60%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0" i="0" u="none" strike="noStrike">
                          <a:solidFill>
                            <a:srgbClr val="000066"/>
                          </a:solidFill>
                          <a:effectLst/>
                          <a:latin typeface="Times New Roman"/>
                        </a:rPr>
                        <a:t>150%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0" i="0" u="none" strike="noStrike">
                          <a:solidFill>
                            <a:srgbClr val="000066"/>
                          </a:solidFill>
                          <a:effectLst/>
                          <a:latin typeface="Times New Roman"/>
                        </a:rPr>
                        <a:t>144%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0" i="0" u="none" strike="noStrike">
                          <a:solidFill>
                            <a:srgbClr val="000066"/>
                          </a:solidFill>
                          <a:effectLst/>
                          <a:latin typeface="Times New Roman"/>
                        </a:rPr>
                        <a:t>153%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0" i="0" u="none" strike="noStrike">
                          <a:solidFill>
                            <a:srgbClr val="000066"/>
                          </a:solidFill>
                          <a:effectLst/>
                          <a:latin typeface="Times New Roman"/>
                        </a:rPr>
                        <a:t>199%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0" i="0" u="none" strike="noStrike">
                          <a:solidFill>
                            <a:srgbClr val="000066"/>
                          </a:solidFill>
                          <a:effectLst/>
                          <a:latin typeface="Times New Roman"/>
                        </a:rPr>
                        <a:t>200%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</a:tr>
              <a:tr h="28564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1" i="0" u="none" strike="noStrike">
                          <a:solidFill>
                            <a:srgbClr val="000066"/>
                          </a:solidFill>
                          <a:effectLst/>
                          <a:latin typeface="Times New Roman"/>
                        </a:rPr>
                        <a:t>руб.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1" i="0" u="none" strike="noStrike">
                          <a:solidFill>
                            <a:srgbClr val="000066"/>
                          </a:solidFill>
                          <a:effectLst/>
                          <a:latin typeface="Times New Roman"/>
                        </a:rPr>
                        <a:t>58994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1" i="0" u="none" strike="noStrike" dirty="0" smtClean="0">
                          <a:solidFill>
                            <a:srgbClr val="000066"/>
                          </a:solidFill>
                          <a:effectLst/>
                          <a:latin typeface="Times New Roman"/>
                        </a:rPr>
                        <a:t>70822</a:t>
                      </a:r>
                      <a:endParaRPr lang="ru-RU" sz="1600" b="1" i="0" u="none" strike="noStrike" dirty="0">
                        <a:solidFill>
                          <a:srgbClr val="000066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1" i="0" u="none" strike="noStrike">
                          <a:solidFill>
                            <a:srgbClr val="000066"/>
                          </a:solidFill>
                          <a:effectLst/>
                          <a:latin typeface="Times New Roman"/>
                        </a:rPr>
                        <a:t>73 277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1" i="0" u="none" strike="noStrike">
                          <a:solidFill>
                            <a:srgbClr val="000066"/>
                          </a:solidFill>
                          <a:effectLst/>
                          <a:latin typeface="Times New Roman"/>
                        </a:rPr>
                        <a:t>76 136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1" i="0" u="none" strike="noStrike">
                          <a:solidFill>
                            <a:srgbClr val="000066"/>
                          </a:solidFill>
                          <a:effectLst/>
                          <a:latin typeface="Times New Roman"/>
                        </a:rPr>
                        <a:t>82 976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1" i="0" u="none" strike="noStrike">
                          <a:solidFill>
                            <a:srgbClr val="000066"/>
                          </a:solidFill>
                          <a:effectLst/>
                          <a:latin typeface="Times New Roman"/>
                        </a:rPr>
                        <a:t>111 547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1" i="0" u="none" strike="noStrike">
                          <a:solidFill>
                            <a:srgbClr val="000066"/>
                          </a:solidFill>
                          <a:effectLst/>
                          <a:latin typeface="Times New Roman"/>
                        </a:rPr>
                        <a:t>119 688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</a:tr>
              <a:tr h="421007">
                <a:tc rowSpan="3">
                  <a:txBody>
                    <a:bodyPr/>
                    <a:lstStyle/>
                    <a:p>
                      <a:pPr algn="ctr" rtl="0" fontAlgn="ctr"/>
                      <a:r>
                        <a:rPr lang="ru-RU" sz="1600" b="1" i="0" u="none" strike="noStrike">
                          <a:solidFill>
                            <a:srgbClr val="000066"/>
                          </a:solidFill>
                          <a:effectLst/>
                          <a:latin typeface="Times New Roman"/>
                        </a:rPr>
                        <a:t>СМП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1" i="0" u="none" strike="noStrike">
                          <a:solidFill>
                            <a:srgbClr val="000066"/>
                          </a:solidFill>
                          <a:effectLst/>
                          <a:latin typeface="Times New Roman"/>
                        </a:rPr>
                        <a:t>План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0" i="0" u="none" strike="noStrike">
                          <a:solidFill>
                            <a:srgbClr val="000066"/>
                          </a:solidFill>
                          <a:effectLst/>
                          <a:latin typeface="Times New Roman"/>
                        </a:rPr>
                        <a:t>73%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0" i="0" u="none" strike="noStrike">
                          <a:solidFill>
                            <a:srgbClr val="000066"/>
                          </a:solidFill>
                          <a:effectLst/>
                          <a:latin typeface="Times New Roman"/>
                        </a:rPr>
                        <a:t>75%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0" i="0" u="none" strike="noStrike">
                          <a:solidFill>
                            <a:srgbClr val="000066"/>
                          </a:solidFill>
                          <a:effectLst/>
                          <a:latin typeface="Times New Roman"/>
                        </a:rPr>
                        <a:t>79%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0" i="0" u="none" strike="noStrike">
                          <a:solidFill>
                            <a:srgbClr val="000066"/>
                          </a:solidFill>
                          <a:effectLst/>
                          <a:latin typeface="Times New Roman"/>
                        </a:rPr>
                        <a:t>79,00%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0" i="0" u="none" strike="noStrike">
                          <a:solidFill>
                            <a:srgbClr val="000066"/>
                          </a:solidFill>
                          <a:effectLst/>
                          <a:latin typeface="Times New Roman"/>
                        </a:rPr>
                        <a:t>79,20%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0" i="0" u="none" strike="noStrike">
                          <a:solidFill>
                            <a:srgbClr val="000066"/>
                          </a:solidFill>
                          <a:effectLst/>
                          <a:latin typeface="Times New Roman"/>
                        </a:rPr>
                        <a:t>99,27%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0" i="0" u="none" strike="noStrike">
                          <a:solidFill>
                            <a:srgbClr val="000066"/>
                          </a:solidFill>
                          <a:effectLst/>
                          <a:latin typeface="Times New Roman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</a:tr>
              <a:tr h="28564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1" i="0" u="none" strike="noStrike">
                          <a:solidFill>
                            <a:srgbClr val="000066"/>
                          </a:solidFill>
                          <a:effectLst/>
                          <a:latin typeface="Times New Roman"/>
                        </a:rPr>
                        <a:t>Факт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0" i="0" u="none" strike="noStrike">
                          <a:solidFill>
                            <a:srgbClr val="000066"/>
                          </a:solidFill>
                          <a:effectLst/>
                          <a:latin typeface="Times New Roman"/>
                        </a:rPr>
                        <a:t>74,90%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0" i="0" u="none" strike="noStrike">
                          <a:solidFill>
                            <a:srgbClr val="000066"/>
                          </a:solidFill>
                          <a:effectLst/>
                          <a:latin typeface="Times New Roman"/>
                        </a:rPr>
                        <a:t>76,10%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0" i="0" u="none" strike="noStrike">
                          <a:solidFill>
                            <a:srgbClr val="000066"/>
                          </a:solidFill>
                          <a:effectLst/>
                          <a:latin typeface="Times New Roman"/>
                        </a:rPr>
                        <a:t>81%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0" i="0" u="none" strike="noStrike">
                          <a:solidFill>
                            <a:srgbClr val="000066"/>
                          </a:solidFill>
                          <a:effectLst/>
                          <a:latin typeface="Times New Roman"/>
                        </a:rPr>
                        <a:t>76,70%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0" i="0" u="none" strike="noStrike">
                          <a:solidFill>
                            <a:srgbClr val="000066"/>
                          </a:solidFill>
                          <a:effectLst/>
                          <a:latin typeface="Times New Roman"/>
                        </a:rPr>
                        <a:t>80,27%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0" i="0" u="none" strike="noStrike">
                          <a:solidFill>
                            <a:srgbClr val="000066"/>
                          </a:solidFill>
                          <a:effectLst/>
                          <a:latin typeface="Times New Roman"/>
                        </a:rPr>
                        <a:t>99,27%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0" i="0" u="none" strike="noStrike">
                          <a:solidFill>
                            <a:srgbClr val="000066"/>
                          </a:solidFill>
                          <a:effectLst/>
                          <a:latin typeface="Times New Roman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</a:tr>
              <a:tr h="28564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1" i="0" u="none" strike="noStrike">
                          <a:solidFill>
                            <a:srgbClr val="000066"/>
                          </a:solidFill>
                          <a:effectLst/>
                          <a:latin typeface="Times New Roman"/>
                        </a:rPr>
                        <a:t>рб.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1" i="0" u="none" strike="noStrike" dirty="0">
                          <a:solidFill>
                            <a:srgbClr val="000066"/>
                          </a:solidFill>
                          <a:effectLst/>
                          <a:latin typeface="Times New Roman"/>
                        </a:rPr>
                        <a:t>34874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1" i="0" u="none" strike="noStrike">
                          <a:solidFill>
                            <a:srgbClr val="000066"/>
                          </a:solidFill>
                          <a:effectLst/>
                          <a:latin typeface="Times New Roman"/>
                        </a:rPr>
                        <a:t>38616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1" i="0" u="none" strike="noStrike">
                          <a:solidFill>
                            <a:srgbClr val="000066"/>
                          </a:solidFill>
                          <a:effectLst/>
                          <a:latin typeface="Times New Roman"/>
                        </a:rPr>
                        <a:t>39 666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1" i="0" u="none" strike="noStrike">
                          <a:solidFill>
                            <a:srgbClr val="000066"/>
                          </a:solidFill>
                          <a:effectLst/>
                          <a:latin typeface="Times New Roman"/>
                        </a:rPr>
                        <a:t>40 718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1" i="0" u="none" strike="noStrike">
                          <a:solidFill>
                            <a:srgbClr val="000066"/>
                          </a:solidFill>
                          <a:effectLst/>
                          <a:latin typeface="Times New Roman"/>
                        </a:rPr>
                        <a:t>43 549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1" i="0" u="none" strike="noStrike">
                          <a:solidFill>
                            <a:srgbClr val="000066"/>
                          </a:solidFill>
                          <a:effectLst/>
                          <a:latin typeface="Times New Roman"/>
                        </a:rPr>
                        <a:t>55 583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1" i="0" u="none" strike="noStrike">
                          <a:solidFill>
                            <a:srgbClr val="000066"/>
                          </a:solidFill>
                          <a:effectLst/>
                          <a:latin typeface="Times New Roman"/>
                        </a:rPr>
                        <a:t>59 844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</a:tr>
              <a:tr h="285648">
                <a:tc rowSpan="3">
                  <a:txBody>
                    <a:bodyPr/>
                    <a:lstStyle/>
                    <a:p>
                      <a:pPr algn="ctr" rtl="0" fontAlgn="ctr"/>
                      <a:r>
                        <a:rPr lang="ru-RU" sz="1600" b="1" i="0" u="none" strike="noStrike" dirty="0">
                          <a:solidFill>
                            <a:srgbClr val="000066"/>
                          </a:solidFill>
                          <a:effectLst/>
                          <a:latin typeface="Times New Roman"/>
                        </a:rPr>
                        <a:t>ММП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1" i="0" u="none" strike="noStrike">
                          <a:solidFill>
                            <a:srgbClr val="000066"/>
                          </a:solidFill>
                          <a:effectLst/>
                          <a:latin typeface="Times New Roman"/>
                        </a:rPr>
                        <a:t>План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0" i="0" u="none" strike="noStrike">
                          <a:solidFill>
                            <a:srgbClr val="000066"/>
                          </a:solidFill>
                          <a:effectLst/>
                          <a:latin typeface="Times New Roman"/>
                        </a:rPr>
                        <a:t>50,1%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0" i="0" u="none" strike="noStrike">
                          <a:solidFill>
                            <a:srgbClr val="000066"/>
                          </a:solidFill>
                          <a:effectLst/>
                          <a:latin typeface="Times New Roman"/>
                        </a:rPr>
                        <a:t>50,0%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0" i="0" u="none" strike="noStrike">
                          <a:solidFill>
                            <a:srgbClr val="000066"/>
                          </a:solidFill>
                          <a:effectLst/>
                          <a:latin typeface="Times New Roman"/>
                        </a:rPr>
                        <a:t>52,4%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0" i="0" u="none" strike="noStrike">
                          <a:solidFill>
                            <a:srgbClr val="000066"/>
                          </a:solidFill>
                          <a:effectLst/>
                          <a:latin typeface="Times New Roman"/>
                        </a:rPr>
                        <a:t>49,3%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0" i="0" u="none" strike="noStrike">
                          <a:solidFill>
                            <a:srgbClr val="000066"/>
                          </a:solidFill>
                          <a:effectLst/>
                          <a:latin typeface="Times New Roman"/>
                        </a:rPr>
                        <a:t>57,2%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0" i="0" u="none" strike="noStrike">
                          <a:solidFill>
                            <a:srgbClr val="000066"/>
                          </a:solidFill>
                          <a:effectLst/>
                          <a:latin typeface="Times New Roman"/>
                        </a:rPr>
                        <a:t>80,0%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0" i="0" u="none" strike="noStrike">
                          <a:solidFill>
                            <a:srgbClr val="000066"/>
                          </a:solidFill>
                          <a:effectLst/>
                          <a:latin typeface="Times New Roman"/>
                        </a:rPr>
                        <a:t>100,0%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</a:tr>
              <a:tr h="28564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1" i="0" u="none" strike="noStrike">
                          <a:solidFill>
                            <a:srgbClr val="000066"/>
                          </a:solidFill>
                          <a:effectLst/>
                          <a:latin typeface="Times New Roman"/>
                        </a:rPr>
                        <a:t>Факт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0" i="0" u="none" strike="noStrike" dirty="0">
                          <a:solidFill>
                            <a:srgbClr val="000066"/>
                          </a:solidFill>
                          <a:effectLst/>
                          <a:latin typeface="Times New Roman"/>
                        </a:rPr>
                        <a:t>50,2%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0" i="0" u="none" strike="noStrike">
                          <a:solidFill>
                            <a:srgbClr val="000066"/>
                          </a:solidFill>
                          <a:effectLst/>
                          <a:latin typeface="Times New Roman"/>
                        </a:rPr>
                        <a:t>51,4%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0" i="0" u="none" strike="noStrike">
                          <a:solidFill>
                            <a:srgbClr val="000066"/>
                          </a:solidFill>
                          <a:effectLst/>
                          <a:latin typeface="Times New Roman"/>
                        </a:rPr>
                        <a:t>52,4%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0" i="0" u="none" strike="noStrike">
                          <a:solidFill>
                            <a:srgbClr val="000066"/>
                          </a:solidFill>
                          <a:effectLst/>
                          <a:latin typeface="Times New Roman"/>
                        </a:rPr>
                        <a:t>49,4%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0" i="0" u="none" strike="noStrike">
                          <a:solidFill>
                            <a:srgbClr val="000066"/>
                          </a:solidFill>
                          <a:effectLst/>
                          <a:latin typeface="Times New Roman"/>
                        </a:rPr>
                        <a:t>56,8%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0" i="0" u="none" strike="noStrike">
                          <a:solidFill>
                            <a:srgbClr val="000066"/>
                          </a:solidFill>
                          <a:effectLst/>
                          <a:latin typeface="Times New Roman"/>
                        </a:rPr>
                        <a:t>80,8%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0" i="0" u="none" strike="noStrike">
                          <a:solidFill>
                            <a:srgbClr val="000066"/>
                          </a:solidFill>
                          <a:effectLst/>
                          <a:latin typeface="Times New Roman"/>
                        </a:rPr>
                        <a:t>100,0%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</a:tr>
              <a:tr h="28564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1" i="0" u="none" strike="noStrike" dirty="0" err="1">
                          <a:solidFill>
                            <a:srgbClr val="000066"/>
                          </a:solidFill>
                          <a:effectLst/>
                          <a:latin typeface="Times New Roman"/>
                        </a:rPr>
                        <a:t>рб</a:t>
                      </a:r>
                      <a:r>
                        <a:rPr lang="ru-RU" sz="1600" b="1" i="0" u="none" strike="noStrike" dirty="0">
                          <a:solidFill>
                            <a:srgbClr val="000066"/>
                          </a:solidFill>
                          <a:effectLst/>
                          <a:latin typeface="Times New Roman"/>
                        </a:rPr>
                        <a:t>.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1" i="0" u="none" strike="noStrike">
                          <a:solidFill>
                            <a:srgbClr val="000066"/>
                          </a:solidFill>
                          <a:effectLst/>
                          <a:latin typeface="Times New Roman"/>
                        </a:rPr>
                        <a:t>23367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1" i="0" u="none" strike="noStrike">
                          <a:solidFill>
                            <a:srgbClr val="000066"/>
                          </a:solidFill>
                          <a:effectLst/>
                          <a:latin typeface="Times New Roman"/>
                        </a:rPr>
                        <a:t>26086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1" i="0" u="none" strike="noStrike">
                          <a:solidFill>
                            <a:srgbClr val="000066"/>
                          </a:solidFill>
                          <a:effectLst/>
                          <a:latin typeface="Times New Roman"/>
                        </a:rPr>
                        <a:t>25 706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1" i="0" u="none" strike="noStrike" dirty="0">
                          <a:solidFill>
                            <a:srgbClr val="000066"/>
                          </a:solidFill>
                          <a:effectLst/>
                          <a:latin typeface="Times New Roman"/>
                        </a:rPr>
                        <a:t>26 197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1" i="0" u="none" strike="noStrike">
                          <a:solidFill>
                            <a:srgbClr val="000066"/>
                          </a:solidFill>
                          <a:effectLst/>
                          <a:latin typeface="Times New Roman"/>
                        </a:rPr>
                        <a:t>30 791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1" i="0" u="none" strike="noStrike">
                          <a:solidFill>
                            <a:srgbClr val="000066"/>
                          </a:solidFill>
                          <a:effectLst/>
                          <a:latin typeface="Times New Roman"/>
                        </a:rPr>
                        <a:t>45 232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1" i="0" u="none" strike="noStrike" dirty="0">
                          <a:solidFill>
                            <a:srgbClr val="000066"/>
                          </a:solidFill>
                          <a:effectLst/>
                          <a:latin typeface="Times New Roman"/>
                        </a:rPr>
                        <a:t>59 844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</a:tr>
            </a:tbl>
          </a:graphicData>
        </a:graphic>
      </p:graphicFrame>
      <p:sp>
        <p:nvSpPr>
          <p:cNvPr id="5" name="Скругленный прямоугольник 4"/>
          <p:cNvSpPr/>
          <p:nvPr/>
        </p:nvSpPr>
        <p:spPr>
          <a:xfrm>
            <a:off x="179512" y="188640"/>
            <a:ext cx="8784976" cy="792088"/>
          </a:xfrm>
          <a:prstGeom prst="roundRect">
            <a:avLst>
              <a:gd name="adj" fmla="val 1189"/>
            </a:avLst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t"/>
            <a:r>
              <a:rPr lang="ru-RU" sz="2000" b="1" dirty="0" smtClean="0">
                <a:solidFill>
                  <a:srgbClr val="000066"/>
                </a:solidFill>
                <a:latin typeface="Times New Roman"/>
              </a:rPr>
              <a:t>Достижение показателей «Дорожной карты»</a:t>
            </a:r>
            <a:endParaRPr lang="ru-RU" sz="2000" b="1" dirty="0">
              <a:solidFill>
                <a:srgbClr val="000066"/>
              </a:solidFill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5249663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692696"/>
            <a:ext cx="83058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505324" y="188640"/>
            <a:ext cx="8387156" cy="792088"/>
          </a:xfrm>
          <a:prstGeom prst="roundRect">
            <a:avLst>
              <a:gd name="adj" fmla="val 1189"/>
            </a:avLst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t"/>
            <a:r>
              <a:rPr lang="ru-RU" sz="2000" b="1" dirty="0" smtClean="0">
                <a:solidFill>
                  <a:srgbClr val="000066"/>
                </a:solidFill>
                <a:latin typeface="Times New Roman"/>
              </a:rPr>
              <a:t>Показатели по ДФО </a:t>
            </a:r>
            <a:endParaRPr lang="ru-RU" sz="2000" b="1" dirty="0">
              <a:solidFill>
                <a:srgbClr val="000066"/>
              </a:solidFill>
              <a:latin typeface="Times New Roman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32850681"/>
              </p:ext>
            </p:extLst>
          </p:nvPr>
        </p:nvGraphicFramePr>
        <p:xfrm>
          <a:off x="395536" y="1484782"/>
          <a:ext cx="8568952" cy="4594793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744416"/>
                <a:gridCol w="1728192"/>
                <a:gridCol w="1368152"/>
                <a:gridCol w="1728192"/>
              </a:tblGrid>
              <a:tr h="299921"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 dirty="0">
                          <a:solidFill>
                            <a:srgbClr val="0000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Средняя заработная плата медицинских работников за 2017 год</a:t>
                      </a:r>
                      <a:endParaRPr lang="ru-RU" sz="1400" b="1" i="0" u="none" strike="noStrike" dirty="0">
                        <a:solidFill>
                          <a:srgbClr val="000066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bg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9581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 dirty="0">
                          <a:solidFill>
                            <a:srgbClr val="0000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400" b="1" i="0" u="none" strike="noStrike" dirty="0">
                        <a:solidFill>
                          <a:srgbClr val="000066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 dirty="0">
                          <a:solidFill>
                            <a:srgbClr val="0000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Врачи</a:t>
                      </a:r>
                      <a:endParaRPr lang="ru-RU" sz="1400" b="1" i="0" u="none" strike="noStrike" dirty="0">
                        <a:solidFill>
                          <a:srgbClr val="000066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 dirty="0">
                          <a:solidFill>
                            <a:srgbClr val="0000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СМП</a:t>
                      </a:r>
                      <a:endParaRPr lang="ru-RU" sz="1400" b="1" i="0" u="none" strike="noStrike" dirty="0">
                        <a:solidFill>
                          <a:srgbClr val="000066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 dirty="0">
                          <a:solidFill>
                            <a:srgbClr val="0000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ММП</a:t>
                      </a:r>
                      <a:endParaRPr lang="ru-RU" sz="1400" b="1" i="0" u="none" strike="noStrike" dirty="0">
                        <a:solidFill>
                          <a:srgbClr val="000066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bg2"/>
                    </a:solidFill>
                  </a:tcPr>
                </a:tc>
              </a:tr>
              <a:tr h="299921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u="none" strike="noStrike">
                          <a:solidFill>
                            <a:srgbClr val="0000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Российская Федерация</a:t>
                      </a:r>
                      <a:endParaRPr lang="ru-RU" sz="1400" b="1" i="0" u="none" strike="noStrike">
                        <a:solidFill>
                          <a:srgbClr val="000066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 dirty="0">
                          <a:solidFill>
                            <a:srgbClr val="0000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55 936</a:t>
                      </a:r>
                      <a:endParaRPr lang="ru-RU" sz="1400" b="1" i="0" u="none" strike="noStrike" dirty="0">
                        <a:solidFill>
                          <a:srgbClr val="000066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>
                          <a:solidFill>
                            <a:srgbClr val="0000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29 999</a:t>
                      </a:r>
                      <a:endParaRPr lang="ru-RU" sz="1400" b="1" i="0" u="none" strike="noStrike">
                        <a:solidFill>
                          <a:srgbClr val="000066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 dirty="0">
                          <a:solidFill>
                            <a:srgbClr val="0000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21 154</a:t>
                      </a:r>
                      <a:endParaRPr lang="ru-RU" sz="1400" b="1" i="0" u="none" strike="noStrike" dirty="0">
                        <a:solidFill>
                          <a:srgbClr val="000066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bg2"/>
                    </a:solidFill>
                  </a:tcPr>
                </a:tc>
              </a:tr>
              <a:tr h="599844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u="none" strike="noStrike" dirty="0">
                          <a:solidFill>
                            <a:srgbClr val="0000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Дальневосточный федеральный округ</a:t>
                      </a:r>
                      <a:endParaRPr lang="ru-RU" sz="1400" b="1" i="0" u="none" strike="noStrike" dirty="0">
                        <a:solidFill>
                          <a:srgbClr val="000066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5725" marR="9525" marT="9525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 dirty="0">
                          <a:solidFill>
                            <a:srgbClr val="0000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71 736</a:t>
                      </a:r>
                      <a:endParaRPr lang="ru-RU" sz="1400" b="1" i="0" u="none" strike="noStrike" dirty="0">
                        <a:solidFill>
                          <a:srgbClr val="000066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 dirty="0">
                          <a:solidFill>
                            <a:srgbClr val="0000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40 158</a:t>
                      </a:r>
                      <a:endParaRPr lang="ru-RU" sz="1400" b="1" i="0" u="none" strike="noStrike" dirty="0">
                        <a:solidFill>
                          <a:srgbClr val="000066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 dirty="0">
                          <a:solidFill>
                            <a:srgbClr val="0000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28 617</a:t>
                      </a:r>
                      <a:endParaRPr lang="ru-RU" sz="1400" b="1" i="0" u="none" strike="noStrike" dirty="0">
                        <a:solidFill>
                          <a:srgbClr val="000066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bg2"/>
                    </a:solidFill>
                  </a:tcPr>
                </a:tc>
              </a:tr>
              <a:tr h="299921">
                <a:tc>
                  <a:txBody>
                    <a:bodyPr/>
                    <a:lstStyle/>
                    <a:p>
                      <a:pPr algn="l" fontAlgn="ctr"/>
                      <a:r>
                        <a:rPr lang="ru-RU" sz="1800" b="1" i="0" u="none" strike="noStrike" dirty="0">
                          <a:solidFill>
                            <a:srgbClr val="0000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Республика Саха (Якутия)</a:t>
                      </a:r>
                    </a:p>
                  </a:txBody>
                  <a:tcPr marL="171450" marR="9525" marT="9525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 dirty="0">
                          <a:solidFill>
                            <a:srgbClr val="0000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82 852</a:t>
                      </a:r>
                    </a:p>
                  </a:txBody>
                  <a:tcPr marL="9525" marR="9525" marT="9525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>
                          <a:solidFill>
                            <a:srgbClr val="0000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43 481</a:t>
                      </a:r>
                    </a:p>
                  </a:txBody>
                  <a:tcPr marL="9525" marR="9525" marT="9525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 dirty="0">
                          <a:solidFill>
                            <a:srgbClr val="0000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31 064</a:t>
                      </a:r>
                    </a:p>
                  </a:txBody>
                  <a:tcPr marL="9525" marR="9525" marT="9525" marB="0" anchor="ctr">
                    <a:solidFill>
                      <a:schemeClr val="bg2"/>
                    </a:solidFill>
                  </a:tcPr>
                </a:tc>
              </a:tr>
              <a:tr h="299921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u="none" strike="noStrike" dirty="0">
                          <a:solidFill>
                            <a:srgbClr val="0000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Камчатский край</a:t>
                      </a:r>
                      <a:endParaRPr lang="ru-RU" sz="1400" b="1" i="0" u="none" strike="noStrike" dirty="0">
                        <a:solidFill>
                          <a:srgbClr val="000066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71450" marR="9525" marT="9525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 dirty="0">
                          <a:solidFill>
                            <a:srgbClr val="0000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103 126</a:t>
                      </a:r>
                      <a:endParaRPr lang="ru-RU" sz="1400" b="1" i="0" u="none" strike="noStrike" dirty="0">
                        <a:solidFill>
                          <a:srgbClr val="000066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 dirty="0">
                          <a:solidFill>
                            <a:srgbClr val="0000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59 346</a:t>
                      </a:r>
                      <a:endParaRPr lang="ru-RU" sz="1400" b="1" i="0" u="none" strike="noStrike" dirty="0">
                        <a:solidFill>
                          <a:srgbClr val="000066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 dirty="0">
                          <a:solidFill>
                            <a:srgbClr val="0000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46 007</a:t>
                      </a:r>
                      <a:endParaRPr lang="ru-RU" sz="1400" b="1" i="0" u="none" strike="noStrike" dirty="0">
                        <a:solidFill>
                          <a:srgbClr val="000066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bg2"/>
                    </a:solidFill>
                  </a:tcPr>
                </a:tc>
              </a:tr>
              <a:tr h="299921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u="none" strike="noStrike" dirty="0">
                          <a:solidFill>
                            <a:srgbClr val="0000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Приморский край</a:t>
                      </a:r>
                      <a:endParaRPr lang="ru-RU" sz="1400" b="1" i="0" u="none" strike="noStrike" dirty="0">
                        <a:solidFill>
                          <a:srgbClr val="000066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71450" marR="9525" marT="9525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>
                          <a:solidFill>
                            <a:srgbClr val="0000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57 919</a:t>
                      </a:r>
                      <a:endParaRPr lang="ru-RU" sz="1400" b="1" i="0" u="none" strike="noStrike">
                        <a:solidFill>
                          <a:srgbClr val="000066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 dirty="0">
                          <a:solidFill>
                            <a:srgbClr val="0000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32 512</a:t>
                      </a:r>
                      <a:endParaRPr lang="ru-RU" sz="1400" b="1" i="0" u="none" strike="noStrike" dirty="0">
                        <a:solidFill>
                          <a:srgbClr val="000066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 dirty="0">
                          <a:solidFill>
                            <a:srgbClr val="0000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21 611</a:t>
                      </a:r>
                      <a:endParaRPr lang="ru-RU" sz="1400" b="1" i="0" u="none" strike="noStrike" dirty="0">
                        <a:solidFill>
                          <a:srgbClr val="000066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bg2"/>
                    </a:solidFill>
                  </a:tcPr>
                </a:tc>
              </a:tr>
              <a:tr h="299921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u="none" strike="noStrike" dirty="0">
                          <a:solidFill>
                            <a:srgbClr val="0000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Хабаровский край</a:t>
                      </a:r>
                      <a:endParaRPr lang="ru-RU" sz="1400" b="1" i="0" u="none" strike="noStrike" dirty="0">
                        <a:solidFill>
                          <a:srgbClr val="000066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71450" marR="9525" marT="9525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>
                          <a:solidFill>
                            <a:srgbClr val="0000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62 432</a:t>
                      </a:r>
                      <a:endParaRPr lang="ru-RU" sz="1400" b="1" i="0" u="none" strike="noStrike">
                        <a:solidFill>
                          <a:srgbClr val="000066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 dirty="0">
                          <a:solidFill>
                            <a:srgbClr val="0000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35 256</a:t>
                      </a:r>
                      <a:endParaRPr lang="ru-RU" sz="1400" b="1" i="0" u="none" strike="noStrike" dirty="0">
                        <a:solidFill>
                          <a:srgbClr val="000066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 dirty="0">
                          <a:solidFill>
                            <a:srgbClr val="0000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25 461</a:t>
                      </a:r>
                      <a:endParaRPr lang="ru-RU" sz="1400" b="1" i="0" u="none" strike="noStrike" dirty="0">
                        <a:solidFill>
                          <a:srgbClr val="000066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bg2"/>
                    </a:solidFill>
                  </a:tcPr>
                </a:tc>
              </a:tr>
              <a:tr h="299921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u="none" strike="noStrike" dirty="0">
                          <a:solidFill>
                            <a:srgbClr val="0000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Амурская область</a:t>
                      </a:r>
                      <a:endParaRPr lang="ru-RU" sz="1400" b="1" i="0" u="none" strike="noStrike" dirty="0">
                        <a:solidFill>
                          <a:srgbClr val="000066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71450" marR="9525" marT="9525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>
                          <a:solidFill>
                            <a:srgbClr val="0000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51 255</a:t>
                      </a:r>
                      <a:endParaRPr lang="ru-RU" sz="1400" b="1" i="0" u="none" strike="noStrike">
                        <a:solidFill>
                          <a:srgbClr val="000066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 dirty="0">
                          <a:solidFill>
                            <a:srgbClr val="0000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28 761</a:t>
                      </a:r>
                      <a:endParaRPr lang="ru-RU" sz="1400" b="1" i="0" u="none" strike="noStrike" dirty="0">
                        <a:solidFill>
                          <a:srgbClr val="000066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 dirty="0">
                          <a:solidFill>
                            <a:srgbClr val="0000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20 061</a:t>
                      </a:r>
                      <a:endParaRPr lang="ru-RU" sz="1400" b="1" i="0" u="none" strike="noStrike" dirty="0">
                        <a:solidFill>
                          <a:srgbClr val="000066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bg2"/>
                    </a:solidFill>
                  </a:tcPr>
                </a:tc>
              </a:tr>
              <a:tr h="299921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u="none" strike="noStrike" dirty="0">
                          <a:solidFill>
                            <a:srgbClr val="0000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Магаданская область</a:t>
                      </a:r>
                      <a:endParaRPr lang="ru-RU" sz="1400" b="1" i="0" u="none" strike="noStrike" dirty="0">
                        <a:solidFill>
                          <a:srgbClr val="000066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71450" marR="9525" marT="9525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>
                          <a:solidFill>
                            <a:srgbClr val="0000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101 309</a:t>
                      </a:r>
                      <a:endParaRPr lang="ru-RU" sz="1400" b="1" i="0" u="none" strike="noStrike">
                        <a:solidFill>
                          <a:srgbClr val="000066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 dirty="0">
                          <a:solidFill>
                            <a:srgbClr val="0000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56 227</a:t>
                      </a:r>
                      <a:endParaRPr lang="ru-RU" sz="1400" b="1" i="0" u="none" strike="noStrike" dirty="0">
                        <a:solidFill>
                          <a:srgbClr val="000066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 dirty="0">
                          <a:solidFill>
                            <a:srgbClr val="0000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38 986</a:t>
                      </a:r>
                      <a:endParaRPr lang="ru-RU" sz="1400" b="1" i="0" u="none" strike="noStrike" dirty="0">
                        <a:solidFill>
                          <a:srgbClr val="000066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bg2"/>
                    </a:solidFill>
                  </a:tcPr>
                </a:tc>
              </a:tr>
              <a:tr h="299921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u="none" strike="noStrike">
                          <a:solidFill>
                            <a:srgbClr val="0000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Сахалинская область</a:t>
                      </a:r>
                      <a:endParaRPr lang="ru-RU" sz="1400" b="1" i="0" u="none" strike="noStrike">
                        <a:solidFill>
                          <a:srgbClr val="000066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71450" marR="9525" marT="9525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 dirty="0">
                          <a:solidFill>
                            <a:srgbClr val="0000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100 933</a:t>
                      </a:r>
                      <a:endParaRPr lang="ru-RU" sz="1400" b="1" i="0" u="none" strike="noStrike" dirty="0">
                        <a:solidFill>
                          <a:srgbClr val="000066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 dirty="0">
                          <a:solidFill>
                            <a:srgbClr val="0000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56 174</a:t>
                      </a:r>
                      <a:endParaRPr lang="ru-RU" sz="1400" b="1" i="0" u="none" strike="noStrike" dirty="0">
                        <a:solidFill>
                          <a:srgbClr val="000066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 dirty="0">
                          <a:solidFill>
                            <a:srgbClr val="0000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43 799</a:t>
                      </a:r>
                      <a:endParaRPr lang="ru-RU" sz="1400" b="1" i="0" u="none" strike="noStrike" dirty="0">
                        <a:solidFill>
                          <a:srgbClr val="000066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bg2"/>
                    </a:solidFill>
                  </a:tcPr>
                </a:tc>
              </a:tr>
              <a:tr h="299921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u="none" strike="noStrike">
                          <a:solidFill>
                            <a:srgbClr val="0000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Еврейская автономная область</a:t>
                      </a:r>
                      <a:endParaRPr lang="ru-RU" sz="1400" b="1" i="0" u="none" strike="noStrike">
                        <a:solidFill>
                          <a:srgbClr val="000066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71450" marR="9525" marT="9525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>
                          <a:solidFill>
                            <a:srgbClr val="0000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59 617</a:t>
                      </a:r>
                      <a:endParaRPr lang="ru-RU" sz="1400" b="1" i="0" u="none" strike="noStrike">
                        <a:solidFill>
                          <a:srgbClr val="000066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 dirty="0">
                          <a:solidFill>
                            <a:srgbClr val="0000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30 709</a:t>
                      </a:r>
                      <a:endParaRPr lang="ru-RU" sz="1400" b="1" i="0" u="none" strike="noStrike" dirty="0">
                        <a:solidFill>
                          <a:srgbClr val="000066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 dirty="0">
                          <a:solidFill>
                            <a:srgbClr val="0000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20 693</a:t>
                      </a:r>
                      <a:endParaRPr lang="ru-RU" sz="1400" b="1" i="0" u="none" strike="noStrike" dirty="0">
                        <a:solidFill>
                          <a:srgbClr val="000066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bg2"/>
                    </a:solidFill>
                  </a:tcPr>
                </a:tc>
              </a:tr>
              <a:tr h="299921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u="none" strike="noStrike">
                          <a:solidFill>
                            <a:srgbClr val="0000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Чукотский автономный округ</a:t>
                      </a:r>
                      <a:endParaRPr lang="ru-RU" sz="1400" b="1" i="0" u="none" strike="noStrike">
                        <a:solidFill>
                          <a:srgbClr val="000066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71450" marR="9525" marT="9525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>
                          <a:solidFill>
                            <a:srgbClr val="0000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152 088</a:t>
                      </a:r>
                      <a:endParaRPr lang="ru-RU" sz="1400" b="1" i="0" u="none" strike="noStrike">
                        <a:solidFill>
                          <a:srgbClr val="000066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 dirty="0">
                          <a:solidFill>
                            <a:srgbClr val="0000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77 706</a:t>
                      </a:r>
                      <a:endParaRPr lang="ru-RU" sz="1400" b="1" i="0" u="none" strike="noStrike" dirty="0">
                        <a:solidFill>
                          <a:srgbClr val="000066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 dirty="0">
                          <a:solidFill>
                            <a:srgbClr val="0000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64 657</a:t>
                      </a:r>
                      <a:endParaRPr lang="ru-RU" sz="1400" b="1" i="0" u="none" strike="noStrike" dirty="0">
                        <a:solidFill>
                          <a:srgbClr val="000066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bg2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998478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5283" y="0"/>
            <a:ext cx="8928992" cy="1052736"/>
          </a:xfrm>
          <a:solidFill>
            <a:schemeClr val="bg2">
              <a:lumMod val="90000"/>
            </a:schemeClr>
          </a:solidFill>
          <a:ln>
            <a:solidFill>
              <a:srgbClr val="006699"/>
            </a:solidFill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ru-RU" sz="2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Этапы совершенствования системы оплаты труда.</a:t>
            </a:r>
            <a:br>
              <a:rPr lang="ru-RU" sz="28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800" b="1" dirty="0">
              <a:solidFill>
                <a:srgbClr val="00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505323" y="1191754"/>
            <a:ext cx="8208912" cy="1229134"/>
          </a:xfrm>
          <a:prstGeom prst="roundRect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1 этап. Положение МЗ РС(Я) от 10.07.2017 №01-07/1172 действует с 01.10.2017 года и введен с целью соблюдения структуры оплаты труда при действующем фонде оплаты труда.</a:t>
            </a:r>
            <a:endParaRPr lang="ru-RU" sz="2000" b="1" dirty="0">
              <a:solidFill>
                <a:srgbClr val="00006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505324" y="2564904"/>
            <a:ext cx="8208911" cy="1152128"/>
          </a:xfrm>
          <a:prstGeom prst="roundRect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t"/>
            <a:r>
              <a:rPr lang="ru-RU" sz="2000" b="1" dirty="0" smtClean="0">
                <a:solidFill>
                  <a:srgbClr val="000066"/>
                </a:solidFill>
                <a:latin typeface="Times New Roman"/>
              </a:rPr>
              <a:t>Для достижения показателей дорожной карты по целевым категориям с 01 октября 2017 года увеличена доля стимулирующих выплат.</a:t>
            </a:r>
            <a:endParaRPr lang="ru-RU" sz="2000" b="1" dirty="0">
              <a:solidFill>
                <a:srgbClr val="000066"/>
              </a:solidFill>
              <a:latin typeface="Times New Roman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467544" y="5301208"/>
            <a:ext cx="8207826" cy="1296144"/>
          </a:xfrm>
          <a:prstGeom prst="roundRect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3 этап. Доработка действующего Положения об оплате труда с учетом приведения региональных нормативно-правовых актов, содержащих нормы трудового права в соответствие федеральному законодательству. </a:t>
            </a:r>
            <a:endParaRPr lang="ru-RU" sz="2000" b="1" dirty="0">
              <a:solidFill>
                <a:srgbClr val="00006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67544" y="3933056"/>
            <a:ext cx="8230686" cy="1224136"/>
          </a:xfrm>
          <a:prstGeom prst="roundRect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t"/>
            <a:r>
              <a:rPr lang="ru-RU" sz="20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2 этап. Приведение структуры заработной платы в соответствие </a:t>
            </a:r>
            <a:r>
              <a:rPr lang="ru-RU" sz="20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20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Едиными </a:t>
            </a:r>
            <a:r>
              <a:rPr lang="ru-RU" sz="20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рекомендациями </a:t>
            </a:r>
            <a:r>
              <a:rPr lang="ru-RU" sz="20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трехсторонней комиссии.</a:t>
            </a:r>
            <a:endParaRPr lang="ru-RU" sz="2000" b="1" dirty="0">
              <a:solidFill>
                <a:srgbClr val="000066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400248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332656"/>
            <a:ext cx="8229600" cy="72008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>
                <a:solidFill>
                  <a:srgbClr val="000066"/>
                </a:solidFill>
              </a:rPr>
              <a:t>Актуальные вопросы оплаты труда</a:t>
            </a:r>
            <a:endParaRPr lang="ru-RU" sz="3100" b="1" dirty="0">
              <a:solidFill>
                <a:srgbClr val="00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179512" y="1340768"/>
            <a:ext cx="8579296" cy="5055840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2400" dirty="0">
                <a:solidFill>
                  <a:srgbClr val="000066"/>
                </a:solidFill>
              </a:rPr>
              <a:t>	</a:t>
            </a:r>
            <a:r>
              <a:rPr lang="ru-RU" sz="2400" dirty="0" smtClean="0">
                <a:solidFill>
                  <a:srgbClr val="000066"/>
                </a:solidFill>
              </a:rPr>
              <a:t>Меры по достижению </a:t>
            </a:r>
            <a:r>
              <a:rPr lang="ru-RU" sz="2400" dirty="0">
                <a:solidFill>
                  <a:srgbClr val="000066"/>
                </a:solidFill>
              </a:rPr>
              <a:t>показателей «дорожной карты» с октября 2017 года </a:t>
            </a:r>
            <a:r>
              <a:rPr lang="ru-RU" sz="2400" dirty="0" smtClean="0">
                <a:solidFill>
                  <a:srgbClr val="000066"/>
                </a:solidFill>
              </a:rPr>
              <a:t>привели к увеличению выплат </a:t>
            </a:r>
            <a:r>
              <a:rPr lang="ru-RU" sz="2400" dirty="0">
                <a:solidFill>
                  <a:srgbClr val="000066"/>
                </a:solidFill>
              </a:rPr>
              <a:t>стимулирующего характера, нарушив структуру заработной </a:t>
            </a:r>
            <a:r>
              <a:rPr lang="ru-RU" sz="2400" dirty="0" smtClean="0">
                <a:solidFill>
                  <a:srgbClr val="000066"/>
                </a:solidFill>
              </a:rPr>
              <a:t>платы, </a:t>
            </a:r>
            <a:r>
              <a:rPr lang="ru-RU" sz="2400" dirty="0">
                <a:solidFill>
                  <a:srgbClr val="000066"/>
                </a:solidFill>
              </a:rPr>
              <a:t>принятого </a:t>
            </a:r>
            <a:r>
              <a:rPr lang="ru-RU" sz="2400" dirty="0" smtClean="0">
                <a:solidFill>
                  <a:srgbClr val="000066"/>
                </a:solidFill>
              </a:rPr>
              <a:t>Положением об оплате труда.</a:t>
            </a:r>
            <a:endParaRPr lang="ru-RU" sz="2400" dirty="0">
              <a:solidFill>
                <a:srgbClr val="000066"/>
              </a:solidFill>
            </a:endParaRPr>
          </a:p>
          <a:p>
            <a:pPr marL="0" indent="0" algn="just">
              <a:buNone/>
            </a:pPr>
            <a:r>
              <a:rPr lang="ru-RU" sz="2400" dirty="0" smtClean="0">
                <a:solidFill>
                  <a:srgbClr val="000066"/>
                </a:solidFill>
              </a:rPr>
              <a:t>	</a:t>
            </a:r>
            <a:r>
              <a:rPr lang="ru-RU" sz="2400" b="1" dirty="0" smtClean="0">
                <a:solidFill>
                  <a:srgbClr val="000066"/>
                </a:solidFill>
              </a:rPr>
              <a:t>Цель второго этапа совершенствования системы оплаты труда – увеличение гарантированной части: доли выплат по окладам 55-60%, </a:t>
            </a:r>
            <a:r>
              <a:rPr lang="ru-RU" sz="2400" b="1" dirty="0">
                <a:solidFill>
                  <a:srgbClr val="000066"/>
                </a:solidFill>
              </a:rPr>
              <a:t>компенсационных 10-15</a:t>
            </a:r>
            <a:r>
              <a:rPr lang="ru-RU" sz="2400" b="1" dirty="0" smtClean="0">
                <a:solidFill>
                  <a:srgbClr val="000066"/>
                </a:solidFill>
              </a:rPr>
              <a:t>% и стимулирующих выплат 30%.</a:t>
            </a:r>
          </a:p>
          <a:p>
            <a:pPr marL="0" indent="0" algn="just">
              <a:buNone/>
            </a:pPr>
            <a:r>
              <a:rPr lang="ru-RU" sz="1600" i="1" dirty="0" smtClean="0">
                <a:solidFill>
                  <a:srgbClr val="000066"/>
                </a:solidFill>
              </a:rPr>
              <a:t>Единые рекомендации по установлению систем </a:t>
            </a:r>
            <a:r>
              <a:rPr lang="ru-RU" sz="1600" i="1" dirty="0">
                <a:solidFill>
                  <a:srgbClr val="000066"/>
                </a:solidFill>
              </a:rPr>
              <a:t>оплаты труда работников государственных и муниципальных учреждений на 2018 </a:t>
            </a:r>
            <a:r>
              <a:rPr lang="ru-RU" sz="1600" i="1" dirty="0" smtClean="0">
                <a:solidFill>
                  <a:srgbClr val="000066"/>
                </a:solidFill>
              </a:rPr>
              <a:t>год, </a:t>
            </a:r>
            <a:r>
              <a:rPr lang="ru-RU" sz="1600" i="1" dirty="0" smtClean="0">
                <a:solidFill>
                  <a:srgbClr val="000066"/>
                </a:solidFill>
              </a:rPr>
              <a:t>утвержденные </a:t>
            </a:r>
            <a:r>
              <a:rPr lang="ru-RU" sz="1600" i="1" dirty="0">
                <a:solidFill>
                  <a:srgbClr val="000066"/>
                </a:solidFill>
              </a:rPr>
              <a:t>решением Российской трехсторонней комиссии по регулированию социально-трудовых отношений от 22.12.2017 г., протокол №</a:t>
            </a:r>
            <a:r>
              <a:rPr lang="ru-RU" sz="1600" i="1" dirty="0" smtClean="0">
                <a:solidFill>
                  <a:srgbClr val="000066"/>
                </a:solidFill>
              </a:rPr>
              <a:t>11.</a:t>
            </a:r>
            <a:endParaRPr lang="ru-RU" sz="1600" i="1" dirty="0">
              <a:solidFill>
                <a:srgbClr val="000066"/>
              </a:solidFill>
            </a:endParaRPr>
          </a:p>
          <a:p>
            <a:pPr marL="514350" indent="-514350">
              <a:buAutoNum type="arabicPeriod"/>
            </a:pP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3822768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608112"/>
          </a:xfrm>
        </p:spPr>
        <p:txBody>
          <a:bodyPr/>
          <a:lstStyle/>
          <a:p>
            <a:r>
              <a:rPr lang="ru-RU" dirty="0">
                <a:solidFill>
                  <a:srgbClr val="000066"/>
                </a:solidFill>
              </a:rPr>
              <a:t>Проблемы системы оплаты труда: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179512" y="1412776"/>
            <a:ext cx="8784976" cy="5112568"/>
          </a:xfrm>
        </p:spPr>
        <p:txBody>
          <a:bodyPr>
            <a:normAutofit fontScale="55000" lnSpcReduction="20000"/>
          </a:bodyPr>
          <a:lstStyle/>
          <a:p>
            <a:pPr marL="457200" indent="-457200">
              <a:buAutoNum type="arabicPeriod"/>
            </a:pPr>
            <a:r>
              <a:rPr lang="ru-RU" sz="3300" dirty="0" smtClean="0">
                <a:solidFill>
                  <a:srgbClr val="000066"/>
                </a:solidFill>
              </a:rPr>
              <a:t>Недостаточное финансовое обеспечение ФОТ;</a:t>
            </a:r>
          </a:p>
          <a:p>
            <a:pPr marL="457200" indent="-457200">
              <a:buAutoNum type="arabicPeriod"/>
            </a:pPr>
            <a:r>
              <a:rPr lang="ru-RU" sz="3300" dirty="0" smtClean="0">
                <a:solidFill>
                  <a:srgbClr val="000066"/>
                </a:solidFill>
              </a:rPr>
              <a:t>Не соответствие </a:t>
            </a:r>
            <a:r>
              <a:rPr lang="ru-RU" sz="3300" dirty="0" smtClean="0">
                <a:solidFill>
                  <a:srgbClr val="000066"/>
                </a:solidFill>
              </a:rPr>
              <a:t>региональной </a:t>
            </a:r>
            <a:r>
              <a:rPr lang="ru-RU" sz="3300" dirty="0" smtClean="0">
                <a:solidFill>
                  <a:srgbClr val="000066"/>
                </a:solidFill>
              </a:rPr>
              <a:t>нормативно-правовой базы федеральному законодательству;</a:t>
            </a:r>
          </a:p>
          <a:p>
            <a:pPr marL="457200" indent="-457200">
              <a:buAutoNum type="arabicPeriod"/>
            </a:pPr>
            <a:r>
              <a:rPr lang="ru-RU" sz="3300" dirty="0" smtClean="0">
                <a:solidFill>
                  <a:srgbClr val="000066"/>
                </a:solidFill>
              </a:rPr>
              <a:t>Наличие «раздутых» штатов в учреждениях;</a:t>
            </a:r>
          </a:p>
          <a:p>
            <a:pPr marL="457200" indent="-457200" algn="just">
              <a:buAutoNum type="arabicPeriod"/>
            </a:pPr>
            <a:r>
              <a:rPr lang="ru-RU" sz="3300" dirty="0" smtClean="0">
                <a:solidFill>
                  <a:srgbClr val="000066"/>
                </a:solidFill>
              </a:rPr>
              <a:t>Необоснованное доначисление (</a:t>
            </a:r>
            <a:r>
              <a:rPr lang="ru-RU" sz="3300" dirty="0" err="1" smtClean="0">
                <a:solidFill>
                  <a:srgbClr val="000066"/>
                </a:solidFill>
              </a:rPr>
              <a:t>дотягивание</a:t>
            </a:r>
            <a:r>
              <a:rPr lang="ru-RU" sz="3300" dirty="0" smtClean="0">
                <a:solidFill>
                  <a:srgbClr val="000066"/>
                </a:solidFill>
              </a:rPr>
              <a:t>) заработной платы до показателей «дорожной карты» без учета нагрузки, объемов выполняемых работ и оценки эффективной деятельности работников учреждения;</a:t>
            </a:r>
          </a:p>
          <a:p>
            <a:pPr marL="457200" indent="-457200" algn="just">
              <a:buAutoNum type="arabicPeriod"/>
            </a:pPr>
            <a:r>
              <a:rPr lang="ru-RU" sz="3300" dirty="0" smtClean="0">
                <a:solidFill>
                  <a:srgbClr val="000066"/>
                </a:solidFill>
              </a:rPr>
              <a:t>Некорректная методика исчисления среднесписочной численности работников, которая приводит к увеличению  фонда оплаты труда (при расчете ФОТ применяется  только среднесписочная численность работников, а не штатная численность);</a:t>
            </a:r>
          </a:p>
          <a:p>
            <a:pPr marL="457200" indent="-457200" algn="just">
              <a:buAutoNum type="arabicPeriod"/>
            </a:pPr>
            <a:r>
              <a:rPr lang="ru-RU" sz="3300" dirty="0" smtClean="0">
                <a:solidFill>
                  <a:srgbClr val="000066"/>
                </a:solidFill>
              </a:rPr>
              <a:t>При начислении заработной платы по показателям «дорожной карты» медицинскими учреждениями не учитываются средства от предпринимательской и иной приносящей доход деятельности.</a:t>
            </a:r>
          </a:p>
          <a:p>
            <a:pPr marL="457200" indent="-457200" algn="just">
              <a:buAutoNum type="arabicPeriod"/>
            </a:pPr>
            <a:r>
              <a:rPr lang="ru-RU" sz="3300" dirty="0" smtClean="0">
                <a:solidFill>
                  <a:srgbClr val="000066"/>
                </a:solidFill>
              </a:rPr>
              <a:t>Отсутствие рекомендаций по формированию структуры оплаты труда младшего медицинского персонала, который в настоящее время приравнен </a:t>
            </a:r>
            <a:r>
              <a:rPr lang="ru-RU" sz="3300" dirty="0" smtClean="0">
                <a:solidFill>
                  <a:srgbClr val="000066"/>
                </a:solidFill>
              </a:rPr>
              <a:t>по </a:t>
            </a:r>
            <a:r>
              <a:rPr lang="ru-RU" sz="3300" dirty="0" smtClean="0">
                <a:solidFill>
                  <a:srgbClr val="000066"/>
                </a:solidFill>
              </a:rPr>
              <a:t>оплате труда </a:t>
            </a:r>
            <a:r>
              <a:rPr lang="ru-RU" sz="3300" dirty="0" smtClean="0">
                <a:solidFill>
                  <a:srgbClr val="000066"/>
                </a:solidFill>
              </a:rPr>
              <a:t>работникам среднего медицинского персонала, </a:t>
            </a:r>
            <a:r>
              <a:rPr lang="ru-RU" sz="3300" dirty="0" smtClean="0">
                <a:solidFill>
                  <a:srgbClr val="000066"/>
                </a:solidFill>
              </a:rPr>
              <a:t>в результате </a:t>
            </a:r>
            <a:r>
              <a:rPr lang="ru-RU" sz="3300" dirty="0" smtClean="0">
                <a:solidFill>
                  <a:srgbClr val="000066"/>
                </a:solidFill>
              </a:rPr>
              <a:t>разница </a:t>
            </a:r>
            <a:r>
              <a:rPr lang="ru-RU" sz="3300" dirty="0" smtClean="0">
                <a:solidFill>
                  <a:srgbClr val="000066"/>
                </a:solidFill>
              </a:rPr>
              <a:t>в окладах у младшего медицинского  персонала </a:t>
            </a:r>
            <a:r>
              <a:rPr lang="ru-RU" sz="3300" dirty="0" smtClean="0">
                <a:solidFill>
                  <a:srgbClr val="000066"/>
                </a:solidFill>
              </a:rPr>
              <a:t>(</a:t>
            </a:r>
            <a:r>
              <a:rPr lang="ru-RU" sz="3300" dirty="0" err="1" smtClean="0">
                <a:solidFill>
                  <a:srgbClr val="000066"/>
                </a:solidFill>
              </a:rPr>
              <a:t>дотягивание</a:t>
            </a:r>
            <a:r>
              <a:rPr lang="ru-RU" sz="3300" dirty="0" smtClean="0">
                <a:solidFill>
                  <a:srgbClr val="000066"/>
                </a:solidFill>
              </a:rPr>
              <a:t>) регулируется </a:t>
            </a:r>
            <a:r>
              <a:rPr lang="ru-RU" sz="3300" dirty="0" smtClean="0">
                <a:solidFill>
                  <a:srgbClr val="000066"/>
                </a:solidFill>
              </a:rPr>
              <a:t>«большим размером» стимулирующих выплат.</a:t>
            </a:r>
            <a:endParaRPr lang="ru-RU" sz="2400" dirty="0" smtClean="0">
              <a:solidFill>
                <a:srgbClr val="0000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13234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28600"/>
            <a:ext cx="8584632" cy="896144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000066"/>
                </a:solidFill>
              </a:rPr>
              <a:t>Задачи второго этапа совершенствования оплаты труда:</a:t>
            </a:r>
            <a:endParaRPr lang="ru-RU" dirty="0">
              <a:solidFill>
                <a:srgbClr val="000066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323528" y="1556792"/>
            <a:ext cx="8482144" cy="4542256"/>
          </a:xfrm>
        </p:spPr>
        <p:txBody>
          <a:bodyPr>
            <a:normAutofit fontScale="85000" lnSpcReduction="20000"/>
          </a:bodyPr>
          <a:lstStyle/>
          <a:p>
            <a:pPr marL="457200" indent="-457200">
              <a:buAutoNum type="arabicPeriod"/>
            </a:pPr>
            <a:r>
              <a:rPr lang="ru-RU" sz="2400" dirty="0" smtClean="0">
                <a:solidFill>
                  <a:srgbClr val="000066"/>
                </a:solidFill>
              </a:rPr>
              <a:t>Увеличение доли выплат по  окладам в структуре </a:t>
            </a:r>
            <a:r>
              <a:rPr lang="ru-RU" sz="2400" dirty="0">
                <a:solidFill>
                  <a:srgbClr val="000066"/>
                </a:solidFill>
              </a:rPr>
              <a:t>заработной </a:t>
            </a:r>
            <a:r>
              <a:rPr lang="ru-RU" sz="2400" dirty="0" smtClean="0">
                <a:solidFill>
                  <a:srgbClr val="000066"/>
                </a:solidFill>
              </a:rPr>
              <a:t>платы;</a:t>
            </a:r>
          </a:p>
          <a:p>
            <a:pPr marL="457200" indent="-457200">
              <a:buAutoNum type="arabicPeriod"/>
            </a:pPr>
            <a:r>
              <a:rPr lang="ru-RU" sz="2400" dirty="0" smtClean="0">
                <a:solidFill>
                  <a:srgbClr val="000066"/>
                </a:solidFill>
              </a:rPr>
              <a:t>Приведение в соответствие региональных нормативно-правовых актов федеральному законодательству;</a:t>
            </a:r>
          </a:p>
          <a:p>
            <a:pPr marL="457200" indent="-457200">
              <a:buAutoNum type="arabicPeriod"/>
            </a:pPr>
            <a:r>
              <a:rPr lang="ru-RU" sz="2400" dirty="0" smtClean="0">
                <a:solidFill>
                  <a:srgbClr val="000066"/>
                </a:solidFill>
              </a:rPr>
              <a:t>Ревизия структуры учреждений и штатных расписаний;</a:t>
            </a:r>
          </a:p>
          <a:p>
            <a:pPr marL="457200" indent="-457200">
              <a:buAutoNum type="arabicPeriod"/>
            </a:pPr>
            <a:r>
              <a:rPr lang="ru-RU" sz="2400" dirty="0" smtClean="0">
                <a:solidFill>
                  <a:srgbClr val="000066"/>
                </a:solidFill>
              </a:rPr>
              <a:t>Внедрение единых требований по формированию структуры учреждений,  штатных расписаний и тарификационных списков;</a:t>
            </a:r>
          </a:p>
          <a:p>
            <a:pPr marL="457200" indent="-457200" algn="just">
              <a:buAutoNum type="arabicPeriod"/>
            </a:pPr>
            <a:r>
              <a:rPr lang="ru-RU" sz="2400" dirty="0" smtClean="0">
                <a:solidFill>
                  <a:srgbClr val="000066"/>
                </a:solidFill>
              </a:rPr>
              <a:t>Сокращение «раздутых» штатов;</a:t>
            </a:r>
          </a:p>
          <a:p>
            <a:pPr marL="457200" indent="-457200" algn="just">
              <a:buAutoNum type="arabicPeriod"/>
            </a:pPr>
            <a:r>
              <a:rPr lang="ru-RU" sz="2400" dirty="0" smtClean="0">
                <a:solidFill>
                  <a:srgbClr val="000066"/>
                </a:solidFill>
              </a:rPr>
              <a:t>Обеспечение дифференциации оплаты труда работников в зависимости от нагрузки, объемов выполняемых работ и оценки эффективной деятельности работников учреждения при достижении </a:t>
            </a:r>
            <a:r>
              <a:rPr lang="ru-RU" sz="2400" dirty="0">
                <a:solidFill>
                  <a:srgbClr val="000066"/>
                </a:solidFill>
              </a:rPr>
              <a:t>показателей «дорожной карты</a:t>
            </a:r>
            <a:r>
              <a:rPr lang="ru-RU" sz="2400" dirty="0" smtClean="0">
                <a:solidFill>
                  <a:srgbClr val="000066"/>
                </a:solidFill>
              </a:rPr>
              <a:t>»;</a:t>
            </a:r>
          </a:p>
          <a:p>
            <a:pPr marL="457200" indent="-457200" algn="just">
              <a:buAutoNum type="arabicPeriod"/>
            </a:pPr>
            <a:r>
              <a:rPr lang="ru-RU" sz="2400" dirty="0" smtClean="0">
                <a:solidFill>
                  <a:srgbClr val="000066"/>
                </a:solidFill>
              </a:rPr>
              <a:t>При формировании контрольных целевых показателей «дорожной карты» отдельных учреждений необходимо учесть стимулирующие выплаты работникам участковых служб и скорой медицинской помощи.</a:t>
            </a:r>
          </a:p>
          <a:p>
            <a:pPr marL="457200" indent="-457200" algn="just">
              <a:buAutoNum type="arabicPeriod"/>
            </a:pPr>
            <a:endParaRPr lang="ru-RU" sz="2400" dirty="0" smtClean="0">
              <a:solidFill>
                <a:srgbClr val="000066"/>
              </a:solidFill>
            </a:endParaRPr>
          </a:p>
          <a:p>
            <a:pPr marL="457200" indent="-457200" algn="just">
              <a:buAutoNum type="arabicPeriod"/>
            </a:pPr>
            <a:endParaRPr lang="ru-RU" sz="2400" dirty="0" smtClean="0">
              <a:solidFill>
                <a:srgbClr val="0000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15002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фициальная">
  <a:themeElements>
    <a:clrScheme name="Официальная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Официальная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Официальная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Civic</Template>
  <TotalTime>3818</TotalTime>
  <Words>787</Words>
  <Application>Microsoft Office PowerPoint</Application>
  <PresentationFormat>Экран (4:3)</PresentationFormat>
  <Paragraphs>198</Paragraphs>
  <Slides>11</Slides>
  <Notes>7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Официальная</vt:lpstr>
      <vt:lpstr>ОПЛАТА ТРУДА  МЕДИЦИНСКИХ  РАБОТНИКОВ  В НОВЫХ УСЛОВИЯХ  </vt:lpstr>
      <vt:lpstr>Презентация PowerPoint</vt:lpstr>
      <vt:lpstr>Презентация PowerPoint</vt:lpstr>
      <vt:lpstr>               </vt:lpstr>
      <vt:lpstr>  </vt:lpstr>
      <vt:lpstr>    Этапы совершенствования системы оплаты труда. </vt:lpstr>
      <vt:lpstr> Актуальные вопросы оплаты труда</vt:lpstr>
      <vt:lpstr>Проблемы системы оплаты труда:</vt:lpstr>
      <vt:lpstr>Задачи второго этапа совершенствования оплаты труда:</vt:lpstr>
      <vt:lpstr>Ожидаемый результат</vt:lpstr>
      <vt:lpstr>СПАСИБО ЗА ВНИМАНИЕ!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Совершенствование системы оплаты труда</dc:title>
  <dc:creator>user123</dc:creator>
  <cp:lastModifiedBy>Федорова Наталья Павловна</cp:lastModifiedBy>
  <cp:revision>228</cp:revision>
  <cp:lastPrinted>2018-03-14T23:24:18Z</cp:lastPrinted>
  <dcterms:created xsi:type="dcterms:W3CDTF">2016-11-02T11:18:35Z</dcterms:created>
  <dcterms:modified xsi:type="dcterms:W3CDTF">2018-03-15T04:18:34Z</dcterms:modified>
</cp:coreProperties>
</file>